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1"/>
  </p:notesMasterIdLst>
  <p:sldIdLst>
    <p:sldId id="256" r:id="rId2"/>
    <p:sldId id="307" r:id="rId3"/>
    <p:sldId id="308" r:id="rId4"/>
    <p:sldId id="309" r:id="rId5"/>
    <p:sldId id="282" r:id="rId6"/>
    <p:sldId id="294" r:id="rId7"/>
    <p:sldId id="311" r:id="rId8"/>
    <p:sldId id="295" r:id="rId9"/>
    <p:sldId id="281" r:id="rId10"/>
    <p:sldId id="296" r:id="rId11"/>
    <p:sldId id="297" r:id="rId12"/>
    <p:sldId id="302" r:id="rId13"/>
    <p:sldId id="303" r:id="rId14"/>
    <p:sldId id="312" r:id="rId15"/>
    <p:sldId id="278" r:id="rId16"/>
    <p:sldId id="301" r:id="rId17"/>
    <p:sldId id="313" r:id="rId18"/>
    <p:sldId id="272" r:id="rId19"/>
    <p:sldId id="273" r:id="rId20"/>
    <p:sldId id="285" r:id="rId21"/>
    <p:sldId id="274" r:id="rId22"/>
    <p:sldId id="319" r:id="rId23"/>
    <p:sldId id="275" r:id="rId24"/>
    <p:sldId id="314" r:id="rId25"/>
    <p:sldId id="315" r:id="rId26"/>
    <p:sldId id="316" r:id="rId27"/>
    <p:sldId id="317" r:id="rId28"/>
    <p:sldId id="318" r:id="rId29"/>
    <p:sldId id="265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211875A-7768-4A14-8E6D-6045A4FBB51D}">
          <p14:sldIdLst>
            <p14:sldId id="256"/>
            <p14:sldId id="307"/>
          </p14:sldIdLst>
        </p14:section>
        <p14:section name="What is version control" id="{FD8E511E-08CB-4C60-9965-8E2127D28408}">
          <p14:sldIdLst>
            <p14:sldId id="308"/>
            <p14:sldId id="309"/>
          </p14:sldIdLst>
        </p14:section>
        <p14:section name="Intro to Git" id="{935FE13C-65F6-45C7-9BAF-7C41BC103C2B}">
          <p14:sldIdLst>
            <p14:sldId id="282"/>
            <p14:sldId id="294"/>
            <p14:sldId id="311"/>
            <p14:sldId id="295"/>
            <p14:sldId id="281"/>
            <p14:sldId id="296"/>
            <p14:sldId id="297"/>
            <p14:sldId id="302"/>
            <p14:sldId id="303"/>
          </p14:sldIdLst>
        </p14:section>
        <p14:section name="Actual Git basics" id="{3BB3864D-4242-40F8-9D87-BEB16BBF5AD0}">
          <p14:sldIdLst>
            <p14:sldId id="312"/>
            <p14:sldId id="278"/>
            <p14:sldId id="301"/>
            <p14:sldId id="313"/>
          </p14:sldIdLst>
        </p14:section>
        <p14:section name="Change history" id="{133409D4-FEBC-43FA-8C7F-70AA441305D9}">
          <p14:sldIdLst>
            <p14:sldId id="272"/>
            <p14:sldId id="273"/>
            <p14:sldId id="285"/>
            <p14:sldId id="274"/>
            <p14:sldId id="319"/>
            <p14:sldId id="275"/>
          </p14:sldIdLst>
        </p14:section>
        <p14:section name="Git LFS" id="{CCEAE780-33AC-4720-8E17-2F7861DB25FF}">
          <p14:sldIdLst>
            <p14:sldId id="314"/>
            <p14:sldId id="315"/>
            <p14:sldId id="316"/>
            <p14:sldId id="317"/>
          </p14:sldIdLst>
        </p14:section>
        <p14:section name="PR" id="{B7B7C093-9BA3-4057-BF0E-526AFA7C48A9}">
          <p14:sldIdLst>
            <p14:sldId id="318"/>
          </p14:sldIdLst>
        </p14:section>
        <p14:section name="End" id="{1407A0A5-DF5E-40E8-958D-A1DA0E966F19}">
          <p14:sldIdLst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85" autoAdjust="0"/>
    <p:restoredTop sz="77986" autoAdjust="0"/>
  </p:normalViewPr>
  <p:slideViewPr>
    <p:cSldViewPr snapToGrid="0">
      <p:cViewPr varScale="1">
        <p:scale>
          <a:sx n="89" d="100"/>
          <a:sy n="89" d="100"/>
        </p:scale>
        <p:origin x="1134" y="4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gif>
</file>

<file path=ppt/media/image2.png>
</file>

<file path=ppt/media/image3.gif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media/media2.mp4>
</file>

<file path=ppt/media/media3.avi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9418F-D0D8-4654-A2E9-892E096DD5D6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3F5F82-D36E-4F71-88D5-D05D9E29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96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</a:t>
            </a:r>
            <a:r>
              <a:rPr lang="en-US" baseline="0" dirty="0"/>
              <a:t> anyone tell me w</a:t>
            </a:r>
            <a:r>
              <a:rPr lang="en-US" dirty="0"/>
              <a:t>hy this isn’t good?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3F5F82-D36E-4F71-88D5-D05D9E2979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43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things you need to do after all is </a:t>
            </a:r>
            <a:r>
              <a:rPr lang="en-US" dirty="0" err="1"/>
              <a:t>git</a:t>
            </a:r>
            <a:r>
              <a:rPr lang="en-US" dirty="0"/>
              <a:t> fetch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3F5F82-D36E-4F71-88D5-D05D9E2979E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21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GitHub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1gb Storage and 1gb bandwidth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$5 a month for 50gb more</a:t>
            </a:r>
          </a:p>
          <a:p>
            <a:pPr marL="0" indent="0">
              <a:buNone/>
            </a:pPr>
            <a:r>
              <a:rPr lang="en-US" b="1" dirty="0"/>
              <a:t>Visual Studio Team Services: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Free unlimited</a:t>
            </a:r>
            <a:endParaRPr lang="en-US" sz="3200" b="1" dirty="0">
              <a:solidFill>
                <a:srgbClr val="53548A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3F5F82-D36E-4F71-88D5-D05D9E2979E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94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avi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onyfoo.com/articles/art-of-pull-request" TargetMode="External"/><Relationship Id="rId7" Type="http://schemas.openxmlformats.org/officeDocument/2006/relationships/hyperlink" Target="https://github.com/github/gitignore" TargetMode="External"/><Relationship Id="rId2" Type="http://schemas.openxmlformats.org/officeDocument/2006/relationships/hyperlink" Target="https://egghead.io/courses/how-to-contribute-to-an-open-source-project-on-githu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eldmerge.org/" TargetMode="External"/><Relationship Id="rId5" Type="http://schemas.openxmlformats.org/officeDocument/2006/relationships/hyperlink" Target="https://code.visualstudio.com/" TargetMode="External"/><Relationship Id="rId4" Type="http://schemas.openxmlformats.org/officeDocument/2006/relationships/hyperlink" Target="https://git-lfs.github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1353" y="2288419"/>
            <a:ext cx="10539790" cy="1646302"/>
          </a:xfrm>
        </p:spPr>
        <p:txBody>
          <a:bodyPr/>
          <a:lstStyle/>
          <a:p>
            <a:pPr algn="l" fontAlgn="base"/>
            <a:r>
              <a:rPr lang="en-US" dirty="0"/>
              <a:t>Version Control</a:t>
            </a:r>
            <a:br>
              <a:rPr lang="en-US" dirty="0"/>
            </a:br>
            <a:r>
              <a:rPr lang="en-US" dirty="0"/>
              <a:t>for Game Developers</a:t>
            </a:r>
            <a:r>
              <a:rPr lang="en-US" b="1" dirty="0"/>
              <a:t> 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441371"/>
            <a:ext cx="7766936" cy="706361"/>
          </a:xfrm>
        </p:spPr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TobiahZarlez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177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is both simple and complicated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658" y="1486020"/>
            <a:ext cx="7024914" cy="486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896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too can be like these dogs!</a:t>
            </a:r>
          </a:p>
        </p:txBody>
      </p:sp>
      <p:pic>
        <p:nvPicPr>
          <p:cNvPr id="4" name="aIrytX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86439" y="1930399"/>
            <a:ext cx="4175125" cy="3881437"/>
          </a:xfrm>
        </p:spPr>
      </p:pic>
      <p:pic>
        <p:nvPicPr>
          <p:cNvPr id="5" name="vsvGto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77334" y="2108653"/>
            <a:ext cx="6266542" cy="352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8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 Warning: CLI ahead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056" y="1930400"/>
            <a:ext cx="7085223" cy="3987930"/>
          </a:xfrm>
        </p:spPr>
      </p:pic>
    </p:spTree>
    <p:extLst>
      <p:ext uri="{BB962C8B-B14F-4D97-AF65-F5344CB8AC3E}">
        <p14:creationId xmlns:p14="http://schemas.microsoft.com/office/powerpoint/2010/main" val="962274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 with using GUI tools</a:t>
            </a:r>
          </a:p>
        </p:txBody>
      </p:sp>
      <p:pic>
        <p:nvPicPr>
          <p:cNvPr id="4" name="A Close Shave - The Birth of Shaun the Sheep - Wallace and Gromit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02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3677" y="1524001"/>
            <a:ext cx="8582781" cy="4827444"/>
          </a:xfrm>
        </p:spPr>
      </p:pic>
    </p:spTree>
    <p:extLst>
      <p:ext uri="{BB962C8B-B14F-4D97-AF65-F5344CB8AC3E}">
        <p14:creationId xmlns:p14="http://schemas.microsoft.com/office/powerpoint/2010/main" val="2086328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Setup /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endParaRPr lang="en-US" dirty="0"/>
          </a:p>
          <a:p>
            <a:pPr lvl="1"/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user.name “Tobiah Zarlez“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TobiahZ@Microsoft.com</a:t>
            </a:r>
          </a:p>
          <a:p>
            <a:r>
              <a:rPr lang="en-US" dirty="0"/>
              <a:t>Publish and Clone</a:t>
            </a:r>
          </a:p>
          <a:p>
            <a:r>
              <a:rPr lang="en-US" dirty="0"/>
              <a:t>Push and Pull</a:t>
            </a:r>
          </a:p>
          <a:p>
            <a:r>
              <a:rPr lang="en-US" dirty="0"/>
              <a:t>Ignore Files</a:t>
            </a:r>
          </a:p>
        </p:txBody>
      </p:sp>
    </p:spTree>
    <p:extLst>
      <p:ext uri="{BB962C8B-B14F-4D97-AF65-F5344CB8AC3E}">
        <p14:creationId xmlns:p14="http://schemas.microsoft.com/office/powerpoint/2010/main" val="3509546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Discard local changes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Reset local change (Discard)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clean –f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reset --hard HEAD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915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Revert: All you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Syntax: </a:t>
            </a:r>
            <a:r>
              <a:rPr lang="en-US" sz="2400" dirty="0" err="1">
                <a:latin typeface="Agency FB" panose="020B0503020202020204" pitchFamily="34" charset="0"/>
              </a:rPr>
              <a:t>git</a:t>
            </a:r>
            <a:r>
              <a:rPr lang="en-US" sz="2400" dirty="0">
                <a:latin typeface="Agency FB" panose="020B0503020202020204" pitchFamily="34" charset="0"/>
              </a:rPr>
              <a:t> revert &lt;commit SHA&gt;</a:t>
            </a:r>
          </a:p>
          <a:p>
            <a:endParaRPr lang="en-US" dirty="0"/>
          </a:p>
          <a:p>
            <a:r>
              <a:rPr lang="en-US" dirty="0"/>
              <a:t>Easy to do</a:t>
            </a:r>
          </a:p>
          <a:p>
            <a:endParaRPr lang="en-US" dirty="0"/>
          </a:p>
          <a:p>
            <a:r>
              <a:rPr lang="en-US" dirty="0"/>
              <a:t>No worries about changing history</a:t>
            </a:r>
          </a:p>
          <a:p>
            <a:endParaRPr lang="en-US" dirty="0"/>
          </a:p>
          <a:p>
            <a:r>
              <a:rPr lang="en-US" dirty="0"/>
              <a:t>Can revert the revert</a:t>
            </a:r>
          </a:p>
        </p:txBody>
      </p:sp>
      <p:pic>
        <p:nvPicPr>
          <p:cNvPr id="4" name="w7nRG2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4343" y="609600"/>
            <a:ext cx="4886780" cy="589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54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1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Branching and Merging 101</a:t>
            </a:r>
            <a:br>
              <a:rPr lang="en-US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352" y="1512732"/>
            <a:ext cx="6864631" cy="492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611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vs. Rebase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009"/>
          <a:stretch/>
        </p:blipFill>
        <p:spPr>
          <a:xfrm>
            <a:off x="1229320" y="710004"/>
            <a:ext cx="7492695" cy="5236909"/>
          </a:xfrm>
        </p:spPr>
      </p:pic>
    </p:spTree>
    <p:extLst>
      <p:ext uri="{BB962C8B-B14F-4D97-AF65-F5344CB8AC3E}">
        <p14:creationId xmlns:p14="http://schemas.microsoft.com/office/powerpoint/2010/main" val="860357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4229" b="13686"/>
          <a:stretch/>
        </p:blipFill>
        <p:spPr>
          <a:xfrm>
            <a:off x="1731584" y="1270000"/>
            <a:ext cx="7208021" cy="4291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56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Git</a:t>
            </a:r>
            <a:r>
              <a:rPr lang="en-US" dirty="0"/>
              <a:t>?</a:t>
            </a:r>
          </a:p>
          <a:p>
            <a:r>
              <a:rPr lang="en-US" dirty="0"/>
              <a:t>Why use version control?</a:t>
            </a:r>
          </a:p>
          <a:p>
            <a:r>
              <a:rPr lang="en-US" dirty="0" err="1"/>
              <a:t>Git</a:t>
            </a:r>
            <a:r>
              <a:rPr lang="en-US" dirty="0"/>
              <a:t> Basics (Publishing, push/pull, branching)</a:t>
            </a:r>
          </a:p>
          <a:p>
            <a:r>
              <a:rPr lang="en-US" dirty="0"/>
              <a:t>Advanced </a:t>
            </a:r>
            <a:r>
              <a:rPr lang="en-US" dirty="0" err="1"/>
              <a:t>Git</a:t>
            </a:r>
            <a:r>
              <a:rPr lang="en-US" dirty="0"/>
              <a:t> concepts (Merge conflicts, Merge vs. Rebase)</a:t>
            </a:r>
          </a:p>
          <a:p>
            <a:r>
              <a:rPr lang="en-US" dirty="0"/>
              <a:t>Fixing mistakes</a:t>
            </a:r>
          </a:p>
          <a:p>
            <a:r>
              <a:rPr lang="en-US" dirty="0" err="1"/>
              <a:t>Git</a:t>
            </a:r>
            <a:r>
              <a:rPr lang="en-US" dirty="0"/>
              <a:t>-LFS</a:t>
            </a:r>
          </a:p>
          <a:p>
            <a:r>
              <a:rPr lang="en-US" dirty="0"/>
              <a:t>GitHub Pull Requests</a:t>
            </a:r>
          </a:p>
          <a:p>
            <a:r>
              <a:rPr lang="en-US" dirty="0"/>
              <a:t>Contributing to Open Source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149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want to </a:t>
            </a:r>
            <a:r>
              <a:rPr lang="en-US" i="1" u="sng" dirty="0"/>
              <a:t>change</a:t>
            </a:r>
            <a:r>
              <a:rPr lang="en-US" dirty="0"/>
              <a:t> history?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0631" y="1751106"/>
            <a:ext cx="8413371" cy="4560047"/>
          </a:xfrm>
        </p:spPr>
      </p:pic>
    </p:spTree>
    <p:extLst>
      <p:ext uri="{BB962C8B-B14F-4D97-AF65-F5344CB8AC3E}">
        <p14:creationId xmlns:p14="http://schemas.microsoft.com/office/powerpoint/2010/main" val="2213873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Rebase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4439" b="12663"/>
          <a:stretch/>
        </p:blipFill>
        <p:spPr>
          <a:xfrm>
            <a:off x="1118268" y="1710465"/>
            <a:ext cx="8155734" cy="430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47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change shared history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632" y="1351597"/>
            <a:ext cx="7151370" cy="539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692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Danger of Rebase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2977" b="13160"/>
          <a:stretch/>
        </p:blipFill>
        <p:spPr>
          <a:xfrm>
            <a:off x="849455" y="1452282"/>
            <a:ext cx="8578765" cy="453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6864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-LFS for binary files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553" y="1930400"/>
            <a:ext cx="72522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481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install </a:t>
            </a:r>
            <a:r>
              <a:rPr lang="en-US" dirty="0" err="1"/>
              <a:t>Git</a:t>
            </a:r>
            <a:r>
              <a:rPr lang="en-US" dirty="0"/>
              <a:t>-LFS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from https://git-lfs.github.com/</a:t>
            </a:r>
          </a:p>
          <a:p>
            <a:r>
              <a:rPr lang="en-US" dirty="0"/>
              <a:t>Run the command “ $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lfs</a:t>
            </a:r>
            <a:r>
              <a:rPr lang="en-US" dirty="0"/>
              <a:t> install ”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pPr lvl="1"/>
            <a:r>
              <a:rPr lang="en-US" dirty="0"/>
              <a:t>Service must support it</a:t>
            </a:r>
          </a:p>
          <a:p>
            <a:pPr lvl="1"/>
            <a:r>
              <a:rPr lang="en-US" dirty="0"/>
              <a:t>Must be installed locally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3757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 files types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your repo, for each file type: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lfs</a:t>
            </a:r>
            <a:r>
              <a:rPr lang="en-US" dirty="0"/>
              <a:t> track "*.</a:t>
            </a:r>
            <a:r>
              <a:rPr lang="en-US" dirty="0" err="1"/>
              <a:t>psd</a:t>
            </a:r>
            <a:r>
              <a:rPr lang="en-US" dirty="0"/>
              <a:t>“</a:t>
            </a:r>
          </a:p>
          <a:p>
            <a:pPr lvl="1"/>
            <a:r>
              <a:rPr lang="en-US" dirty="0"/>
              <a:t>Will create a .</a:t>
            </a:r>
            <a:r>
              <a:rPr lang="en-US" dirty="0" err="1"/>
              <a:t>gitattributes</a:t>
            </a:r>
            <a:r>
              <a:rPr lang="en-US" dirty="0"/>
              <a:t> file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669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and push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 to commit your .</a:t>
            </a:r>
            <a:r>
              <a:rPr lang="en-US" dirty="0" err="1"/>
              <a:t>gitattributes</a:t>
            </a:r>
            <a:endParaRPr lang="en-US" dirty="0"/>
          </a:p>
          <a:p>
            <a:pPr lvl="1"/>
            <a:r>
              <a:rPr lang="en-US" dirty="0"/>
              <a:t>$ </a:t>
            </a:r>
            <a:r>
              <a:rPr lang="en-US" dirty="0" err="1"/>
              <a:t>git</a:t>
            </a:r>
            <a:r>
              <a:rPr lang="en-US" dirty="0"/>
              <a:t> add .</a:t>
            </a:r>
            <a:r>
              <a:rPr lang="en-US" dirty="0" err="1"/>
              <a:t>gitattributes</a:t>
            </a:r>
            <a:endParaRPr lang="en-US" dirty="0"/>
          </a:p>
          <a:p>
            <a:pPr lvl="1"/>
            <a:r>
              <a:rPr lang="en-US" dirty="0"/>
              <a:t>$ </a:t>
            </a:r>
            <a:r>
              <a:rPr lang="en-US" dirty="0" err="1"/>
              <a:t>git</a:t>
            </a:r>
            <a:r>
              <a:rPr lang="en-US" dirty="0"/>
              <a:t> commit -m “Added .</a:t>
            </a:r>
            <a:r>
              <a:rPr lang="en-US" dirty="0" err="1"/>
              <a:t>gitattributes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Then add and commit as usual!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git</a:t>
            </a:r>
            <a:r>
              <a:rPr lang="en-US" dirty="0"/>
              <a:t> add </a:t>
            </a:r>
            <a:r>
              <a:rPr lang="en-US" dirty="0" err="1"/>
              <a:t>file.psd</a:t>
            </a:r>
            <a:endParaRPr lang="en-US" dirty="0"/>
          </a:p>
          <a:p>
            <a:pPr lvl="1"/>
            <a:r>
              <a:rPr lang="en-US" dirty="0"/>
              <a:t>$ </a:t>
            </a:r>
            <a:r>
              <a:rPr lang="en-US" dirty="0" err="1"/>
              <a:t>git</a:t>
            </a:r>
            <a:r>
              <a:rPr lang="en-US" dirty="0"/>
              <a:t> push origin master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git</a:t>
            </a:r>
            <a:r>
              <a:rPr lang="en-US" dirty="0"/>
              <a:t> commit -m “Added </a:t>
            </a:r>
            <a:r>
              <a:rPr lang="en-US" dirty="0" err="1"/>
              <a:t>psd</a:t>
            </a:r>
            <a:r>
              <a:rPr lang="en-US" dirty="0"/>
              <a:t> file”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740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Pull Requests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they?</a:t>
            </a:r>
          </a:p>
          <a:p>
            <a:endParaRPr lang="en-US" dirty="0"/>
          </a:p>
          <a:p>
            <a:r>
              <a:rPr lang="en-US" dirty="0"/>
              <a:t>How do I make one?</a:t>
            </a:r>
          </a:p>
          <a:p>
            <a:endParaRPr lang="en-US" dirty="0"/>
          </a:p>
          <a:p>
            <a:r>
              <a:rPr lang="en-US" dirty="0"/>
              <a:t>Best practices for OSS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19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677236"/>
            <a:ext cx="8596668" cy="1320800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3398293"/>
            <a:ext cx="8910419" cy="330275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Contributing to Open Source</a:t>
            </a:r>
          </a:p>
          <a:p>
            <a:pPr lvl="1"/>
            <a:r>
              <a:rPr lang="en-US" dirty="0">
                <a:hlinkClick r:id="rId2"/>
              </a:rPr>
              <a:t>https://egghead.io/courses/how-to-contribute-to-an-open-source-project-on-github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https://ponyfoo.com/articles/art-of-pull-request</a:t>
            </a:r>
            <a:endParaRPr lang="en-US" dirty="0"/>
          </a:p>
          <a:p>
            <a:r>
              <a:rPr lang="en-US" b="1" dirty="0"/>
              <a:t>Software/Tools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-LFS - </a:t>
            </a:r>
            <a:r>
              <a:rPr lang="en-US" dirty="0">
                <a:hlinkClick r:id="rId4"/>
              </a:rPr>
              <a:t>https://git-lfs.github.com/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VSCode</a:t>
            </a:r>
            <a:r>
              <a:rPr lang="en-US" dirty="0"/>
              <a:t> - </a:t>
            </a:r>
            <a:r>
              <a:rPr lang="en-US" dirty="0">
                <a:hlinkClick r:id="rId5"/>
              </a:rPr>
              <a:t>https://code.visualstudio.com/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Meld - </a:t>
            </a:r>
            <a:r>
              <a:rPr lang="en-US" dirty="0">
                <a:hlinkClick r:id="rId6"/>
              </a:rPr>
              <a:t>http://meldmerge.org/</a:t>
            </a:r>
            <a:r>
              <a:rPr lang="en-US" dirty="0"/>
              <a:t> </a:t>
            </a:r>
          </a:p>
          <a:p>
            <a:r>
              <a:rPr lang="en-US" b="1" dirty="0"/>
              <a:t>Repositories</a:t>
            </a:r>
          </a:p>
          <a:p>
            <a:pPr lvl="1"/>
            <a:r>
              <a:rPr lang="en-US" dirty="0"/>
              <a:t>GitHub's </a:t>
            </a:r>
            <a:r>
              <a:rPr lang="en-US" dirty="0" err="1"/>
              <a:t>Git</a:t>
            </a:r>
            <a:r>
              <a:rPr lang="en-US" dirty="0"/>
              <a:t> Ignore repository - </a:t>
            </a:r>
            <a:r>
              <a:rPr lang="en-US" dirty="0">
                <a:hlinkClick r:id="rId7"/>
              </a:rPr>
              <a:t>https://github.com/github/gitignore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385226" y="2474963"/>
            <a:ext cx="28205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My info:</a:t>
            </a:r>
          </a:p>
          <a:p>
            <a:pPr algn="ctr"/>
            <a:r>
              <a:rPr lang="en-US" dirty="0"/>
              <a:t>@</a:t>
            </a:r>
            <a:r>
              <a:rPr lang="en-US" dirty="0" err="1"/>
              <a:t>TobiahZarlez</a:t>
            </a:r>
            <a:endParaRPr lang="en-US" dirty="0"/>
          </a:p>
          <a:p>
            <a:pPr algn="ctr"/>
            <a:r>
              <a:rPr lang="en-US" dirty="0"/>
              <a:t>www.TobiahZ.com</a:t>
            </a:r>
          </a:p>
        </p:txBody>
      </p:sp>
      <p:sp>
        <p:nvSpPr>
          <p:cNvPr id="5" name="Rectangle 4"/>
          <p:cNvSpPr/>
          <p:nvPr/>
        </p:nvSpPr>
        <p:spPr>
          <a:xfrm>
            <a:off x="701701" y="520047"/>
            <a:ext cx="854793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/>
              <a:t>Try it yourself:</a:t>
            </a:r>
          </a:p>
          <a:p>
            <a:pPr algn="ctr"/>
            <a:r>
              <a:rPr lang="en-US" sz="4800" b="1" dirty="0"/>
              <a:t>try.github.io</a:t>
            </a:r>
          </a:p>
        </p:txBody>
      </p:sp>
    </p:spTree>
    <p:extLst>
      <p:ext uri="{BB962C8B-B14F-4D97-AF65-F5344CB8AC3E}">
        <p14:creationId xmlns:p14="http://schemas.microsoft.com/office/powerpoint/2010/main" val="2851523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</a:t>
            </a:r>
            <a:r>
              <a:rPr lang="en-US" b="1" dirty="0" err="1"/>
              <a:t>Git</a:t>
            </a:r>
            <a:r>
              <a:rPr lang="en-US" b="1" dirty="0"/>
              <a:t>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err="1"/>
              <a:t>Git</a:t>
            </a:r>
            <a:r>
              <a:rPr lang="en-US" dirty="0"/>
              <a:t> is distributed revision control system created in 2005.</a:t>
            </a:r>
          </a:p>
          <a:p>
            <a:pPr>
              <a:lnSpc>
                <a:spcPct val="200000"/>
              </a:lnSpc>
            </a:pPr>
            <a:r>
              <a:rPr lang="en-US" dirty="0"/>
              <a:t>Industry standard for version control and source code management systems.</a:t>
            </a:r>
          </a:p>
          <a:p>
            <a:pPr>
              <a:lnSpc>
                <a:spcPct val="200000"/>
              </a:lnSpc>
            </a:pPr>
            <a:r>
              <a:rPr lang="en-US" dirty="0"/>
              <a:t>Completely free! 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Various hosting services out there with both free and paid tiers</a:t>
            </a:r>
          </a:p>
        </p:txBody>
      </p:sp>
    </p:spTree>
    <p:extLst>
      <p:ext uri="{BB962C8B-B14F-4D97-AF65-F5344CB8AC3E}">
        <p14:creationId xmlns:p14="http://schemas.microsoft.com/office/powerpoint/2010/main" val="12690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Who SHOULDN’T use version control?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have a compulsion and/or truly enjoy manually zip and copy/paste everything you do at least 3-5 times an hour.</a:t>
            </a:r>
          </a:p>
          <a:p>
            <a:r>
              <a:rPr lang="en-US" dirty="0"/>
              <a:t>You have unlimited hard drive space to store older versions</a:t>
            </a:r>
          </a:p>
          <a:p>
            <a:r>
              <a:rPr lang="en-US" dirty="0"/>
              <a:t>No other member of your team will write code at the same time as you.</a:t>
            </a:r>
          </a:p>
          <a:p>
            <a:r>
              <a:rPr lang="en-US" dirty="0"/>
              <a:t>Never want to show off progress/test build while you or a team member is in the middle of building an additional feature</a:t>
            </a:r>
          </a:p>
          <a:p>
            <a:r>
              <a:rPr lang="en-US" dirty="0"/>
              <a:t>You have a perfect memory for when any member of your team last touched any part of your codebase.</a:t>
            </a:r>
          </a:p>
          <a:p>
            <a:r>
              <a:rPr lang="en-US" dirty="0"/>
              <a:t>Your computer will never crash and/or never be stolen.</a:t>
            </a:r>
          </a:p>
          <a:p>
            <a:r>
              <a:rPr lang="en-US" dirty="0"/>
              <a:t>Write flawless code that always works the first time and never introduce bugs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489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823033" y="478972"/>
            <a:ext cx="2757714" cy="1654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GitHub</a:t>
            </a:r>
          </a:p>
        </p:txBody>
      </p:sp>
      <p:sp>
        <p:nvSpPr>
          <p:cNvPr id="5" name="Rectangle 4"/>
          <p:cNvSpPr/>
          <p:nvPr/>
        </p:nvSpPr>
        <p:spPr>
          <a:xfrm>
            <a:off x="1074057" y="4702629"/>
            <a:ext cx="2220686" cy="12482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Remote</a:t>
            </a:r>
          </a:p>
          <a:p>
            <a:pPr algn="ctr"/>
            <a:r>
              <a:rPr lang="en-US" sz="2800" dirty="0"/>
              <a:t>1</a:t>
            </a:r>
          </a:p>
        </p:txBody>
      </p:sp>
      <p:sp>
        <p:nvSpPr>
          <p:cNvPr id="6" name="Rectangle 5"/>
          <p:cNvSpPr/>
          <p:nvPr/>
        </p:nvSpPr>
        <p:spPr>
          <a:xfrm>
            <a:off x="3947886" y="4702629"/>
            <a:ext cx="2220686" cy="12482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Remote</a:t>
            </a:r>
          </a:p>
          <a:p>
            <a:pPr algn="ctr"/>
            <a:r>
              <a:rPr lang="en-US" sz="2800" dirty="0"/>
              <a:t>2</a:t>
            </a:r>
          </a:p>
        </p:txBody>
      </p:sp>
      <p:sp>
        <p:nvSpPr>
          <p:cNvPr id="7" name="Rectangle 6"/>
          <p:cNvSpPr/>
          <p:nvPr/>
        </p:nvSpPr>
        <p:spPr>
          <a:xfrm>
            <a:off x="6821715" y="4702629"/>
            <a:ext cx="2220686" cy="12482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Remote</a:t>
            </a:r>
          </a:p>
          <a:p>
            <a:pPr algn="ctr"/>
            <a:r>
              <a:rPr lang="en-US" sz="2800" dirty="0"/>
              <a:t>3</a:t>
            </a:r>
          </a:p>
        </p:txBody>
      </p:sp>
      <p:sp>
        <p:nvSpPr>
          <p:cNvPr id="8" name="Plaque 7"/>
          <p:cNvSpPr/>
          <p:nvPr/>
        </p:nvSpPr>
        <p:spPr>
          <a:xfrm>
            <a:off x="6291943" y="689430"/>
            <a:ext cx="2438400" cy="1233714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Repo</a:t>
            </a:r>
          </a:p>
        </p:txBody>
      </p:sp>
      <p:sp>
        <p:nvSpPr>
          <p:cNvPr id="9" name="Hexagon 8"/>
          <p:cNvSpPr/>
          <p:nvPr/>
        </p:nvSpPr>
        <p:spPr>
          <a:xfrm>
            <a:off x="7053943" y="2046519"/>
            <a:ext cx="2365828" cy="62411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Codebase v3</a:t>
            </a:r>
          </a:p>
        </p:txBody>
      </p:sp>
      <p:sp>
        <p:nvSpPr>
          <p:cNvPr id="10" name="Hexagon 9"/>
          <p:cNvSpPr/>
          <p:nvPr/>
        </p:nvSpPr>
        <p:spPr>
          <a:xfrm>
            <a:off x="7053943" y="2757718"/>
            <a:ext cx="2365828" cy="62411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Codebase v2</a:t>
            </a:r>
          </a:p>
        </p:txBody>
      </p:sp>
      <p:sp>
        <p:nvSpPr>
          <p:cNvPr id="11" name="Hexagon 10"/>
          <p:cNvSpPr/>
          <p:nvPr/>
        </p:nvSpPr>
        <p:spPr>
          <a:xfrm>
            <a:off x="7053943" y="3468917"/>
            <a:ext cx="2365828" cy="62411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Codebase v1</a:t>
            </a:r>
          </a:p>
        </p:txBody>
      </p:sp>
      <p:cxnSp>
        <p:nvCxnSpPr>
          <p:cNvPr id="13" name="Elbow Connector 12"/>
          <p:cNvCxnSpPr>
            <a:endCxn id="11" idx="3"/>
          </p:cNvCxnSpPr>
          <p:nvPr/>
        </p:nvCxnSpPr>
        <p:spPr>
          <a:xfrm rot="16200000" flipH="1">
            <a:off x="5867402" y="2594434"/>
            <a:ext cx="1821540" cy="55154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endCxn id="10" idx="3"/>
          </p:cNvCxnSpPr>
          <p:nvPr/>
        </p:nvCxnSpPr>
        <p:spPr>
          <a:xfrm rot="16200000" flipH="1">
            <a:off x="6204857" y="2220689"/>
            <a:ext cx="1146631" cy="55154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endCxn id="9" idx="3"/>
          </p:cNvCxnSpPr>
          <p:nvPr/>
        </p:nvCxnSpPr>
        <p:spPr>
          <a:xfrm>
            <a:off x="6502401" y="1959434"/>
            <a:ext cx="551542" cy="399143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4" idx="6"/>
            <a:endCxn id="8" idx="1"/>
          </p:cNvCxnSpPr>
          <p:nvPr/>
        </p:nvCxnSpPr>
        <p:spPr>
          <a:xfrm>
            <a:off x="5580747" y="1306287"/>
            <a:ext cx="7111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4" idx="4"/>
            <a:endCxn id="7" idx="0"/>
          </p:cNvCxnSpPr>
          <p:nvPr/>
        </p:nvCxnSpPr>
        <p:spPr>
          <a:xfrm rot="16200000" flipH="1">
            <a:off x="4782460" y="1553031"/>
            <a:ext cx="2569028" cy="3730168"/>
          </a:xfrm>
          <a:prstGeom prst="bentConnector3">
            <a:avLst>
              <a:gd name="adj1" fmla="val 861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4" idx="4"/>
            <a:endCxn id="6" idx="0"/>
          </p:cNvCxnSpPr>
          <p:nvPr/>
        </p:nvCxnSpPr>
        <p:spPr>
          <a:xfrm rot="16200000" flipH="1">
            <a:off x="3345545" y="2989945"/>
            <a:ext cx="2569028" cy="856339"/>
          </a:xfrm>
          <a:prstGeom prst="bentConnector3">
            <a:avLst>
              <a:gd name="adj1" fmla="val 861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4" idx="4"/>
            <a:endCxn id="5" idx="0"/>
          </p:cNvCxnSpPr>
          <p:nvPr/>
        </p:nvCxnSpPr>
        <p:spPr>
          <a:xfrm rot="5400000">
            <a:off x="1908631" y="2409370"/>
            <a:ext cx="2569028" cy="2017490"/>
          </a:xfrm>
          <a:prstGeom prst="bentConnector3">
            <a:avLst>
              <a:gd name="adj1" fmla="val 861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&quot;No&quot; Symbol 34"/>
          <p:cNvSpPr/>
          <p:nvPr/>
        </p:nvSpPr>
        <p:spPr>
          <a:xfrm>
            <a:off x="2286001" y="399145"/>
            <a:ext cx="5646057" cy="5646057"/>
          </a:xfrm>
          <a:prstGeom prst="noSmoking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906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302657" y="1936751"/>
            <a:ext cx="1095833" cy="10305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Fork1</a:t>
            </a:r>
          </a:p>
          <a:p>
            <a:pPr algn="ctr"/>
            <a:r>
              <a:rPr lang="en-US" sz="1400" dirty="0"/>
              <a:t>GitHub</a:t>
            </a:r>
          </a:p>
        </p:txBody>
      </p:sp>
      <p:sp>
        <p:nvSpPr>
          <p:cNvPr id="8" name="Plaque 7"/>
          <p:cNvSpPr/>
          <p:nvPr/>
        </p:nvSpPr>
        <p:spPr>
          <a:xfrm>
            <a:off x="2652487" y="2211729"/>
            <a:ext cx="703942" cy="480557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Repo</a:t>
            </a:r>
          </a:p>
        </p:txBody>
      </p:sp>
      <p:cxnSp>
        <p:nvCxnSpPr>
          <p:cNvPr id="15" name="Straight Arrow Connector 14"/>
          <p:cNvCxnSpPr>
            <a:stCxn id="4" idx="6"/>
            <a:endCxn id="8" idx="1"/>
          </p:cNvCxnSpPr>
          <p:nvPr/>
        </p:nvCxnSpPr>
        <p:spPr>
          <a:xfrm flipV="1">
            <a:off x="2398490" y="2452008"/>
            <a:ext cx="25399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4038600" y="1936751"/>
            <a:ext cx="1095833" cy="10305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Base</a:t>
            </a:r>
          </a:p>
          <a:p>
            <a:pPr algn="ctr"/>
            <a:r>
              <a:rPr lang="en-US" sz="1400" dirty="0"/>
              <a:t>GitHub</a:t>
            </a:r>
          </a:p>
        </p:txBody>
      </p:sp>
      <p:sp>
        <p:nvSpPr>
          <p:cNvPr id="23" name="Plaque 22"/>
          <p:cNvSpPr/>
          <p:nvPr/>
        </p:nvSpPr>
        <p:spPr>
          <a:xfrm>
            <a:off x="5388430" y="2211729"/>
            <a:ext cx="703942" cy="480557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Repo</a:t>
            </a:r>
          </a:p>
        </p:txBody>
      </p:sp>
      <p:cxnSp>
        <p:nvCxnSpPr>
          <p:cNvPr id="24" name="Straight Arrow Connector 23"/>
          <p:cNvCxnSpPr>
            <a:stCxn id="22" idx="6"/>
            <a:endCxn id="23" idx="1"/>
          </p:cNvCxnSpPr>
          <p:nvPr/>
        </p:nvCxnSpPr>
        <p:spPr>
          <a:xfrm flipV="1">
            <a:off x="5134433" y="2452008"/>
            <a:ext cx="25399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6778173" y="1936751"/>
            <a:ext cx="1095833" cy="10305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Fork1</a:t>
            </a:r>
          </a:p>
          <a:p>
            <a:pPr algn="ctr"/>
            <a:r>
              <a:rPr lang="en-US" sz="1400" dirty="0"/>
              <a:t>GitHub</a:t>
            </a:r>
          </a:p>
        </p:txBody>
      </p:sp>
      <p:sp>
        <p:nvSpPr>
          <p:cNvPr id="26" name="Plaque 25"/>
          <p:cNvSpPr/>
          <p:nvPr/>
        </p:nvSpPr>
        <p:spPr>
          <a:xfrm>
            <a:off x="8128003" y="2211729"/>
            <a:ext cx="703942" cy="480557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Repo</a:t>
            </a:r>
          </a:p>
        </p:txBody>
      </p:sp>
      <p:cxnSp>
        <p:nvCxnSpPr>
          <p:cNvPr id="27" name="Straight Arrow Connector 26"/>
          <p:cNvCxnSpPr>
            <a:stCxn id="25" idx="6"/>
            <a:endCxn id="26" idx="1"/>
          </p:cNvCxnSpPr>
          <p:nvPr/>
        </p:nvCxnSpPr>
        <p:spPr>
          <a:xfrm flipV="1">
            <a:off x="7874006" y="2452008"/>
            <a:ext cx="25399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Plaque 28"/>
          <p:cNvSpPr/>
          <p:nvPr/>
        </p:nvSpPr>
        <p:spPr>
          <a:xfrm>
            <a:off x="2656116" y="5194414"/>
            <a:ext cx="703942" cy="480557"/>
          </a:xfrm>
          <a:prstGeom prst="plaqu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Repo</a:t>
            </a:r>
          </a:p>
        </p:txBody>
      </p:sp>
      <p:cxnSp>
        <p:nvCxnSpPr>
          <p:cNvPr id="30" name="Straight Arrow Connector 29"/>
          <p:cNvCxnSpPr>
            <a:endCxn id="29" idx="1"/>
          </p:cNvCxnSpPr>
          <p:nvPr/>
        </p:nvCxnSpPr>
        <p:spPr>
          <a:xfrm flipV="1">
            <a:off x="2402119" y="5434693"/>
            <a:ext cx="25399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cxnSp>
      <p:sp>
        <p:nvSpPr>
          <p:cNvPr id="31" name="Rectangle 30"/>
          <p:cNvSpPr/>
          <p:nvPr/>
        </p:nvSpPr>
        <p:spPr>
          <a:xfrm>
            <a:off x="1306285" y="4955720"/>
            <a:ext cx="1095833" cy="9579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</a:t>
            </a:r>
          </a:p>
          <a:p>
            <a:pPr algn="ctr"/>
            <a:r>
              <a:rPr lang="en-US" dirty="0" err="1"/>
              <a:t>Git</a:t>
            </a:r>
            <a:endParaRPr lang="en-US" dirty="0"/>
          </a:p>
        </p:txBody>
      </p:sp>
      <p:sp>
        <p:nvSpPr>
          <p:cNvPr id="32" name="Plaque 31"/>
          <p:cNvSpPr/>
          <p:nvPr/>
        </p:nvSpPr>
        <p:spPr>
          <a:xfrm>
            <a:off x="5392060" y="5296012"/>
            <a:ext cx="703942" cy="480557"/>
          </a:xfrm>
          <a:prstGeom prst="plaqu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Repo</a:t>
            </a:r>
          </a:p>
        </p:txBody>
      </p:sp>
      <p:cxnSp>
        <p:nvCxnSpPr>
          <p:cNvPr id="33" name="Straight Arrow Connector 32"/>
          <p:cNvCxnSpPr>
            <a:endCxn id="32" idx="1"/>
          </p:cNvCxnSpPr>
          <p:nvPr/>
        </p:nvCxnSpPr>
        <p:spPr>
          <a:xfrm flipV="1">
            <a:off x="5138063" y="5536291"/>
            <a:ext cx="25399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cxnSp>
      <p:sp>
        <p:nvSpPr>
          <p:cNvPr id="34" name="Rectangle 33"/>
          <p:cNvSpPr/>
          <p:nvPr/>
        </p:nvSpPr>
        <p:spPr>
          <a:xfrm>
            <a:off x="4042229" y="5057318"/>
            <a:ext cx="1095833" cy="9579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</a:t>
            </a:r>
          </a:p>
          <a:p>
            <a:pPr algn="ctr"/>
            <a:r>
              <a:rPr lang="en-US" dirty="0" err="1"/>
              <a:t>Git</a:t>
            </a:r>
            <a:endParaRPr lang="en-US" dirty="0"/>
          </a:p>
        </p:txBody>
      </p:sp>
      <p:sp>
        <p:nvSpPr>
          <p:cNvPr id="35" name="Plaque 34"/>
          <p:cNvSpPr/>
          <p:nvPr/>
        </p:nvSpPr>
        <p:spPr>
          <a:xfrm>
            <a:off x="8128004" y="5258933"/>
            <a:ext cx="703942" cy="480557"/>
          </a:xfrm>
          <a:prstGeom prst="plaqu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Repo</a:t>
            </a:r>
          </a:p>
        </p:txBody>
      </p:sp>
      <p:cxnSp>
        <p:nvCxnSpPr>
          <p:cNvPr id="36" name="Straight Arrow Connector 35"/>
          <p:cNvCxnSpPr>
            <a:endCxn id="35" idx="1"/>
          </p:cNvCxnSpPr>
          <p:nvPr/>
        </p:nvCxnSpPr>
        <p:spPr>
          <a:xfrm flipV="1">
            <a:off x="7874007" y="5499212"/>
            <a:ext cx="25399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cxnSp>
      <p:sp>
        <p:nvSpPr>
          <p:cNvPr id="37" name="Rectangle 36"/>
          <p:cNvSpPr/>
          <p:nvPr/>
        </p:nvSpPr>
        <p:spPr>
          <a:xfrm>
            <a:off x="6778173" y="5020239"/>
            <a:ext cx="1095833" cy="9579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</a:t>
            </a:r>
          </a:p>
          <a:p>
            <a:pPr algn="ctr"/>
            <a:r>
              <a:rPr lang="en-US" dirty="0" err="1"/>
              <a:t>Git</a:t>
            </a:r>
            <a:endParaRPr lang="en-US" dirty="0"/>
          </a:p>
        </p:txBody>
      </p:sp>
      <p:cxnSp>
        <p:nvCxnSpPr>
          <p:cNvPr id="39" name="Elbow Connector 38"/>
          <p:cNvCxnSpPr>
            <a:stCxn id="4" idx="4"/>
            <a:endCxn id="31" idx="0"/>
          </p:cNvCxnSpPr>
          <p:nvPr/>
        </p:nvCxnSpPr>
        <p:spPr>
          <a:xfrm rot="16200000" flipH="1">
            <a:off x="858161" y="3959679"/>
            <a:ext cx="1988454" cy="362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2" idx="4"/>
            <a:endCxn id="34" idx="0"/>
          </p:cNvCxnSpPr>
          <p:nvPr/>
        </p:nvCxnSpPr>
        <p:spPr>
          <a:xfrm rot="16200000" flipH="1">
            <a:off x="3543305" y="4010477"/>
            <a:ext cx="2090052" cy="3629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25" idx="4"/>
            <a:endCxn id="37" idx="0"/>
          </p:cNvCxnSpPr>
          <p:nvPr/>
        </p:nvCxnSpPr>
        <p:spPr>
          <a:xfrm>
            <a:off x="7326090" y="2967266"/>
            <a:ext cx="0" cy="20529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1" idx="0"/>
            <a:endCxn id="22" idx="4"/>
          </p:cNvCxnSpPr>
          <p:nvPr/>
        </p:nvCxnSpPr>
        <p:spPr>
          <a:xfrm flipV="1">
            <a:off x="1854202" y="2967266"/>
            <a:ext cx="2732315" cy="19884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4" idx="5"/>
            <a:endCxn id="34" idx="0"/>
          </p:cNvCxnSpPr>
          <p:nvPr/>
        </p:nvCxnSpPr>
        <p:spPr>
          <a:xfrm>
            <a:off x="2238009" y="2816351"/>
            <a:ext cx="2352137" cy="22409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5" idx="3"/>
            <a:endCxn id="34" idx="0"/>
          </p:cNvCxnSpPr>
          <p:nvPr/>
        </p:nvCxnSpPr>
        <p:spPr>
          <a:xfrm flipH="1">
            <a:off x="4590146" y="2816351"/>
            <a:ext cx="2348508" cy="22409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2" idx="4"/>
            <a:endCxn id="37" idx="0"/>
          </p:cNvCxnSpPr>
          <p:nvPr/>
        </p:nvCxnSpPr>
        <p:spPr>
          <a:xfrm>
            <a:off x="4586517" y="2967266"/>
            <a:ext cx="2739573" cy="20529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5" idx="3"/>
            <a:endCxn id="31" idx="0"/>
          </p:cNvCxnSpPr>
          <p:nvPr/>
        </p:nvCxnSpPr>
        <p:spPr>
          <a:xfrm flipH="1">
            <a:off x="1854202" y="2816351"/>
            <a:ext cx="5084452" cy="21393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4" idx="5"/>
            <a:endCxn id="37" idx="0"/>
          </p:cNvCxnSpPr>
          <p:nvPr/>
        </p:nvCxnSpPr>
        <p:spPr>
          <a:xfrm>
            <a:off x="2238009" y="2816351"/>
            <a:ext cx="5088081" cy="22038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4" idx="0"/>
            <a:endCxn id="22" idx="0"/>
          </p:cNvCxnSpPr>
          <p:nvPr/>
        </p:nvCxnSpPr>
        <p:spPr>
          <a:xfrm rot="5400000" flipH="1" flipV="1">
            <a:off x="3218545" y="568780"/>
            <a:ext cx="12700" cy="2735943"/>
          </a:xfrm>
          <a:prstGeom prst="curvedConnector3">
            <a:avLst>
              <a:gd name="adj1" fmla="val 180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" idx="0"/>
            <a:endCxn id="25" idx="0"/>
          </p:cNvCxnSpPr>
          <p:nvPr/>
        </p:nvCxnSpPr>
        <p:spPr>
          <a:xfrm rot="5400000" flipH="1" flipV="1">
            <a:off x="4588332" y="-801007"/>
            <a:ext cx="12700" cy="5475516"/>
          </a:xfrm>
          <a:prstGeom prst="curvedConnector3">
            <a:avLst>
              <a:gd name="adj1" fmla="val 431428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/>
          <p:cNvCxnSpPr>
            <a:stCxn id="25" idx="0"/>
            <a:endCxn id="22" idx="0"/>
          </p:cNvCxnSpPr>
          <p:nvPr/>
        </p:nvCxnSpPr>
        <p:spPr>
          <a:xfrm rot="16200000" flipV="1">
            <a:off x="5956304" y="566964"/>
            <a:ext cx="12700" cy="2739573"/>
          </a:xfrm>
          <a:prstGeom prst="curvedConnector3">
            <a:avLst>
              <a:gd name="adj1" fmla="val 180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How does </a:t>
            </a:r>
            <a:r>
              <a:rPr lang="en-US" dirty="0" err="1"/>
              <a:t>Git</a:t>
            </a:r>
            <a:r>
              <a:rPr lang="en-US" dirty="0"/>
              <a:t> actually work?</a:t>
            </a:r>
          </a:p>
        </p:txBody>
      </p:sp>
    </p:spTree>
    <p:extLst>
      <p:ext uri="{BB962C8B-B14F-4D97-AF65-F5344CB8AC3E}">
        <p14:creationId xmlns:p14="http://schemas.microsoft.com/office/powerpoint/2010/main" val="324974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4038600" y="1936751"/>
            <a:ext cx="1095833" cy="10305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GitHub(origin)</a:t>
            </a:r>
          </a:p>
        </p:txBody>
      </p:sp>
      <p:sp>
        <p:nvSpPr>
          <p:cNvPr id="23" name="Plaque 22"/>
          <p:cNvSpPr/>
          <p:nvPr/>
        </p:nvSpPr>
        <p:spPr>
          <a:xfrm>
            <a:off x="5388430" y="2211729"/>
            <a:ext cx="703942" cy="480557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Repo</a:t>
            </a:r>
          </a:p>
        </p:txBody>
      </p:sp>
      <p:cxnSp>
        <p:nvCxnSpPr>
          <p:cNvPr id="24" name="Straight Arrow Connector 23"/>
          <p:cNvCxnSpPr>
            <a:stCxn id="22" idx="6"/>
            <a:endCxn id="23" idx="1"/>
          </p:cNvCxnSpPr>
          <p:nvPr/>
        </p:nvCxnSpPr>
        <p:spPr>
          <a:xfrm flipV="1">
            <a:off x="5134433" y="2452008"/>
            <a:ext cx="25399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Plaque 31"/>
          <p:cNvSpPr/>
          <p:nvPr/>
        </p:nvSpPr>
        <p:spPr>
          <a:xfrm>
            <a:off x="5392060" y="5296012"/>
            <a:ext cx="703942" cy="480557"/>
          </a:xfrm>
          <a:prstGeom prst="plaqu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Repo</a:t>
            </a:r>
          </a:p>
        </p:txBody>
      </p:sp>
      <p:cxnSp>
        <p:nvCxnSpPr>
          <p:cNvPr id="33" name="Straight Arrow Connector 32"/>
          <p:cNvCxnSpPr>
            <a:endCxn id="32" idx="1"/>
          </p:cNvCxnSpPr>
          <p:nvPr/>
        </p:nvCxnSpPr>
        <p:spPr>
          <a:xfrm flipV="1">
            <a:off x="5138063" y="5536291"/>
            <a:ext cx="25399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cxnSp>
      <p:sp>
        <p:nvSpPr>
          <p:cNvPr id="34" name="Rectangle 33"/>
          <p:cNvSpPr/>
          <p:nvPr/>
        </p:nvSpPr>
        <p:spPr>
          <a:xfrm>
            <a:off x="4042229" y="5057318"/>
            <a:ext cx="1095833" cy="9579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</a:t>
            </a:r>
          </a:p>
          <a:p>
            <a:pPr algn="ctr"/>
            <a:r>
              <a:rPr lang="en-US" dirty="0" err="1"/>
              <a:t>Git</a:t>
            </a:r>
            <a:endParaRPr lang="en-US" dirty="0"/>
          </a:p>
        </p:txBody>
      </p:sp>
      <p:cxnSp>
        <p:nvCxnSpPr>
          <p:cNvPr id="41" name="Elbow Connector 40"/>
          <p:cNvCxnSpPr>
            <a:stCxn id="22" idx="4"/>
            <a:endCxn id="34" idx="0"/>
          </p:cNvCxnSpPr>
          <p:nvPr/>
        </p:nvCxnSpPr>
        <p:spPr>
          <a:xfrm rot="16200000" flipH="1">
            <a:off x="3543305" y="4010477"/>
            <a:ext cx="2090052" cy="3629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How does </a:t>
            </a:r>
            <a:r>
              <a:rPr lang="en-US" dirty="0" err="1"/>
              <a:t>Git</a:t>
            </a:r>
            <a:r>
              <a:rPr lang="en-US" dirty="0"/>
              <a:t> actually work? (Simple)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29249" y="2263991"/>
            <a:ext cx="105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8768" y="3689125"/>
            <a:ext cx="37737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“Push” code from local, to remote</a:t>
            </a:r>
          </a:p>
          <a:p>
            <a:r>
              <a:rPr lang="en-US" dirty="0"/>
              <a:t>“Pull” code from remote, to local</a:t>
            </a:r>
          </a:p>
        </p:txBody>
      </p:sp>
    </p:spTree>
    <p:extLst>
      <p:ext uri="{BB962C8B-B14F-4D97-AF65-F5344CB8AC3E}">
        <p14:creationId xmlns:p14="http://schemas.microsoft.com/office/powerpoint/2010/main" val="3636427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a repo?</a:t>
            </a:r>
            <a:br>
              <a:rPr lang="en-US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352" y="1512732"/>
            <a:ext cx="6864631" cy="492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680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is a series of changes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930400"/>
            <a:ext cx="8604400" cy="3334205"/>
          </a:xfrm>
        </p:spPr>
      </p:pic>
    </p:spTree>
    <p:extLst>
      <p:ext uri="{BB962C8B-B14F-4D97-AF65-F5344CB8AC3E}">
        <p14:creationId xmlns:p14="http://schemas.microsoft.com/office/powerpoint/2010/main" val="132648592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995</TotalTime>
  <Words>628</Words>
  <Application>Microsoft Office PowerPoint</Application>
  <PresentationFormat>Widescreen</PresentationFormat>
  <Paragraphs>147</Paragraphs>
  <Slides>29</Slides>
  <Notes>3</Notes>
  <HiddenSlides>1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Agency FB</vt:lpstr>
      <vt:lpstr>Arial</vt:lpstr>
      <vt:lpstr>Calibri</vt:lpstr>
      <vt:lpstr>Trebuchet MS</vt:lpstr>
      <vt:lpstr>Wingdings 3</vt:lpstr>
      <vt:lpstr>Facet</vt:lpstr>
      <vt:lpstr>Version Control for Game Developers </vt:lpstr>
      <vt:lpstr>Agenda</vt:lpstr>
      <vt:lpstr>What is Git?</vt:lpstr>
      <vt:lpstr>Who SHOULDN’T use version control?</vt:lpstr>
      <vt:lpstr>PowerPoint Presentation</vt:lpstr>
      <vt:lpstr>How does Git actually work?</vt:lpstr>
      <vt:lpstr>How does Git actually work? (Simple)</vt:lpstr>
      <vt:lpstr>What’s in a repo? </vt:lpstr>
      <vt:lpstr>Git is a series of changes</vt:lpstr>
      <vt:lpstr>Git is both simple and complicated</vt:lpstr>
      <vt:lpstr>You too can be like these dogs!</vt:lpstr>
      <vt:lpstr>Trigger Warning: CLI ahead</vt:lpstr>
      <vt:lpstr>The problem with using GUI tools</vt:lpstr>
      <vt:lpstr>DEMO time!</vt:lpstr>
      <vt:lpstr>Discard local changes</vt:lpstr>
      <vt:lpstr>Git Revert: All you need!</vt:lpstr>
      <vt:lpstr>Branching and Merging 101 </vt:lpstr>
      <vt:lpstr>Merge vs. Rebase</vt:lpstr>
      <vt:lpstr>Merge</vt:lpstr>
      <vt:lpstr>What if I want to change history?</vt:lpstr>
      <vt:lpstr>Rebase</vt:lpstr>
      <vt:lpstr>Don’t change shared history</vt:lpstr>
      <vt:lpstr>Danger of Rebase</vt:lpstr>
      <vt:lpstr>Git-LFS for binary files</vt:lpstr>
      <vt:lpstr>How to install Git-LFS</vt:lpstr>
      <vt:lpstr>Track files types </vt:lpstr>
      <vt:lpstr>Commit and push</vt:lpstr>
      <vt:lpstr>Pull Requests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and GitHub Basics</dc:title>
  <dc:creator>Tobiah Zarlez</dc:creator>
  <cp:lastModifiedBy>Tobiah Zarlez</cp:lastModifiedBy>
  <cp:revision>58</cp:revision>
  <dcterms:created xsi:type="dcterms:W3CDTF">2016-08-05T21:10:08Z</dcterms:created>
  <dcterms:modified xsi:type="dcterms:W3CDTF">2016-11-09T23:37:40Z</dcterms:modified>
</cp:coreProperties>
</file>

<file path=docProps/thumbnail.jpeg>
</file>